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360" r:id="rId2"/>
    <p:sldId id="379" r:id="rId3"/>
    <p:sldId id="381" r:id="rId4"/>
    <p:sldId id="394" r:id="rId5"/>
    <p:sldId id="402" r:id="rId6"/>
    <p:sldId id="403" r:id="rId7"/>
    <p:sldId id="404" r:id="rId8"/>
    <p:sldId id="382" r:id="rId9"/>
    <p:sldId id="400" r:id="rId10"/>
    <p:sldId id="406" r:id="rId11"/>
    <p:sldId id="421" r:id="rId12"/>
    <p:sldId id="422" r:id="rId13"/>
    <p:sldId id="408" r:id="rId14"/>
    <p:sldId id="409" r:id="rId15"/>
    <p:sldId id="410" r:id="rId16"/>
    <p:sldId id="427" r:id="rId17"/>
    <p:sldId id="423" r:id="rId18"/>
    <p:sldId id="424" r:id="rId19"/>
    <p:sldId id="425" r:id="rId20"/>
    <p:sldId id="365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ying Zhu" initials="WZ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F88"/>
    <a:srgbClr val="1D2529"/>
    <a:srgbClr val="2B373F"/>
    <a:srgbClr val="0096CD"/>
    <a:srgbClr val="556E7D"/>
    <a:srgbClr val="256754"/>
    <a:srgbClr val="64D2AA"/>
    <a:srgbClr val="99BE3C"/>
    <a:srgbClr val="EAEAEA"/>
    <a:srgbClr val="009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33"/>
  </p:normalViewPr>
  <p:slideViewPr>
    <p:cSldViewPr snapToObjects="1">
      <p:cViewPr varScale="1">
        <p:scale>
          <a:sx n="96" d="100"/>
          <a:sy n="96" d="100"/>
        </p:scale>
        <p:origin x="86" y="-62"/>
      </p:cViewPr>
      <p:guideLst/>
    </p:cSldViewPr>
  </p:slideViewPr>
  <p:outlineViewPr>
    <p:cViewPr>
      <p:scale>
        <a:sx n="33" d="100"/>
        <a:sy n="33" d="100"/>
      </p:scale>
      <p:origin x="0" y="-29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CCDB36-039D-1C4C-A35B-7671275203E6}" type="datetimeFigureOut">
              <a:rPr lang="en-US" smtClean="0"/>
              <a:t>14/12/2017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E0C098-DAE3-6C46-B223-F805D61D5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2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06D048-6454-4DE9-B32A-8B4234499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83" b="35459"/>
          <a:stretch/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sp>
        <p:nvSpPr>
          <p:cNvPr id="12" name="Chevron 31"/>
          <p:cNvSpPr/>
          <p:nvPr userDrawn="1"/>
        </p:nvSpPr>
        <p:spPr>
          <a:xfrm flipH="1">
            <a:off x="4438750" y="4428340"/>
            <a:ext cx="245428" cy="720082"/>
          </a:xfrm>
          <a:prstGeom prst="chevron">
            <a:avLst>
              <a:gd name="adj" fmla="val 63577"/>
            </a:avLst>
          </a:prstGeom>
          <a:solidFill>
            <a:srgbClr val="25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223792" y="1124744"/>
            <a:ext cx="0" cy="24482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216" y="958132"/>
            <a:ext cx="2426705" cy="2953944"/>
          </a:xfrm>
          <a:prstGeom prst="rect">
            <a:avLst/>
          </a:prstGeom>
        </p:spPr>
      </p:pic>
      <p:sp>
        <p:nvSpPr>
          <p:cNvPr id="20" name="Chevron 30"/>
          <p:cNvSpPr/>
          <p:nvPr userDrawn="1"/>
        </p:nvSpPr>
        <p:spPr>
          <a:xfrm flipH="1">
            <a:off x="8184605" y="4428342"/>
            <a:ext cx="245428" cy="720080"/>
          </a:xfrm>
          <a:prstGeom prst="chevron">
            <a:avLst>
              <a:gd name="adj" fmla="val 63577"/>
            </a:avLst>
          </a:pr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5018342" y="1530892"/>
            <a:ext cx="6550266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[SUBTITLE]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16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Presented to</a:t>
            </a:r>
            <a:endParaRPr lang="en-US" dirty="0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/>
            </a:pPr>
            <a:r>
              <a:rPr lang="en-US" dirty="0" smtClean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37147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951470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9229" y="2707593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823AA8B-5003-49FA-BC03-1C2B8A0AC12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9229" y="4492821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 flipH="1">
            <a:off x="6099230" y="2498777"/>
            <a:ext cx="53253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 userDrawn="1"/>
        </p:nvCxnSpPr>
        <p:spPr>
          <a:xfrm flipH="1">
            <a:off x="6099230" y="4273235"/>
            <a:ext cx="53253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1"/>
          <p:cNvSpPr>
            <a:spLocks noGrp="1"/>
          </p:cNvSpPr>
          <p:nvPr>
            <p:ph type="body" sz="quarter" idx="29" hasCustomPrompt="1"/>
          </p:nvPr>
        </p:nvSpPr>
        <p:spPr>
          <a:xfrm>
            <a:off x="7893438" y="4527681"/>
            <a:ext cx="2929659" cy="73003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2243781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6100237" y="3999904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78AEAA-A5DE-4FC6-B073-38C0F65BAA34}"/>
              </a:ext>
            </a:extLst>
          </p:cNvPr>
          <p:cNvSpPr/>
          <p:nvPr userDrawn="1"/>
        </p:nvSpPr>
        <p:spPr>
          <a:xfrm>
            <a:off x="6100237" y="578513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41"/>
          <p:cNvSpPr>
            <a:spLocks noGrp="1"/>
          </p:cNvSpPr>
          <p:nvPr>
            <p:ph type="body" sz="quarter" idx="35" hasCustomPrompt="1"/>
          </p:nvPr>
        </p:nvSpPr>
        <p:spPr>
          <a:xfrm>
            <a:off x="7893438" y="2757156"/>
            <a:ext cx="2929659" cy="73003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980686"/>
            <a:ext cx="2929659" cy="73003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6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2636912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3929223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2666128"/>
            <a:ext cx="2929659" cy="73003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7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64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64D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01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69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25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evron 30"/>
          <p:cNvSpPr/>
          <p:nvPr userDrawn="1"/>
        </p:nvSpPr>
        <p:spPr>
          <a:xfrm flipH="1">
            <a:off x="8184605" y="4428342"/>
            <a:ext cx="245428" cy="720080"/>
          </a:xfrm>
          <a:prstGeom prst="chevron">
            <a:avLst>
              <a:gd name="adj" fmla="val 63577"/>
            </a:avLst>
          </a:pr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hevron 31"/>
          <p:cNvSpPr/>
          <p:nvPr userDrawn="1"/>
        </p:nvSpPr>
        <p:spPr>
          <a:xfrm flipH="1">
            <a:off x="4440189" y="4428340"/>
            <a:ext cx="245428" cy="720082"/>
          </a:xfrm>
          <a:prstGeom prst="chevron">
            <a:avLst>
              <a:gd name="adj" fmla="val 63577"/>
            </a:avLst>
          </a:prstGeom>
          <a:solidFill>
            <a:srgbClr val="25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Presented to</a:t>
            </a:r>
            <a:endParaRPr lang="en-US" dirty="0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/>
            </a:pPr>
            <a:r>
              <a:rPr lang="en-US" dirty="0" smtClean="0"/>
              <a:t>Presenters</a:t>
            </a:r>
          </a:p>
        </p:txBody>
      </p:sp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5018342" y="1530892"/>
            <a:ext cx="6550266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i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[SUBTITLE]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23792" y="1124744"/>
            <a:ext cx="0" cy="2448272"/>
          </a:xfrm>
          <a:prstGeom prst="line">
            <a:avLst/>
          </a:prstGeom>
          <a:ln>
            <a:solidFill>
              <a:srgbClr val="2DA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216" y="958132"/>
            <a:ext cx="2426705" cy="2953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1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" fmla="*/ 0 w 2915076"/>
              <a:gd name="connsiteY0" fmla="*/ 0 h 657225"/>
              <a:gd name="connsiteX1" fmla="*/ 2496443 w 2915076"/>
              <a:gd name="connsiteY1" fmla="*/ 0 h 657225"/>
              <a:gd name="connsiteX2" fmla="*/ 2769877 w 2915076"/>
              <a:gd name="connsiteY2" fmla="*/ 158418 h 657225"/>
              <a:gd name="connsiteX3" fmla="*/ 2915076 w 2915076"/>
              <a:gd name="connsiteY3" fmla="*/ 310859 h 657225"/>
              <a:gd name="connsiteX4" fmla="*/ 2771775 w 2915076"/>
              <a:gd name="connsiteY4" fmla="*/ 492871 h 657225"/>
              <a:gd name="connsiteX5" fmla="*/ 2487105 w 2915076"/>
              <a:gd name="connsiteY5" fmla="*/ 657225 h 657225"/>
              <a:gd name="connsiteX6" fmla="*/ 0 w 2915076"/>
              <a:gd name="connsiteY6" fmla="*/ 657225 h 657225"/>
              <a:gd name="connsiteX7" fmla="*/ 0 w 2915076"/>
              <a:gd name="connsiteY7" fmla="*/ 0 h 657225"/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492871 h 657225"/>
              <a:gd name="connsiteX4" fmla="*/ 2487105 w 2771775"/>
              <a:gd name="connsiteY4" fmla="*/ 657225 h 657225"/>
              <a:gd name="connsiteX5" fmla="*/ 0 w 2771775"/>
              <a:gd name="connsiteY5" fmla="*/ 657225 h 657225"/>
              <a:gd name="connsiteX6" fmla="*/ 0 w 2771775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934871 w 3706646"/>
              <a:gd name="connsiteY5" fmla="*/ 657225 h 657225"/>
              <a:gd name="connsiteX6" fmla="*/ 0 w 3706646"/>
              <a:gd name="connsiteY6" fmla="*/ 0 h 657225"/>
              <a:gd name="connsiteX0" fmla="*/ 0 w 3706646"/>
              <a:gd name="connsiteY0" fmla="*/ 0 h 657225"/>
              <a:gd name="connsiteX1" fmla="*/ 3431314 w 3706646"/>
              <a:gd name="connsiteY1" fmla="*/ 0 h 657225"/>
              <a:gd name="connsiteX2" fmla="*/ 3704748 w 3706646"/>
              <a:gd name="connsiteY2" fmla="*/ 158418 h 657225"/>
              <a:gd name="connsiteX3" fmla="*/ 3706646 w 3706646"/>
              <a:gd name="connsiteY3" fmla="*/ 492871 h 657225"/>
              <a:gd name="connsiteX4" fmla="*/ 3421976 w 3706646"/>
              <a:gd name="connsiteY4" fmla="*/ 657225 h 657225"/>
              <a:gd name="connsiteX5" fmla="*/ 3412 w 3706646"/>
              <a:gd name="connsiteY5" fmla="*/ 657225 h 657225"/>
              <a:gd name="connsiteX6" fmla="*/ 0 w 3706646"/>
              <a:gd name="connsiteY6" fmla="*/ 0 h 657225"/>
              <a:gd name="connsiteX0" fmla="*/ 328 w 3706974"/>
              <a:gd name="connsiteY0" fmla="*/ 0 h 657225"/>
              <a:gd name="connsiteX1" fmla="*/ 3431642 w 3706974"/>
              <a:gd name="connsiteY1" fmla="*/ 0 h 657225"/>
              <a:gd name="connsiteX2" fmla="*/ 3705076 w 3706974"/>
              <a:gd name="connsiteY2" fmla="*/ 158418 h 657225"/>
              <a:gd name="connsiteX3" fmla="*/ 3706974 w 3706974"/>
              <a:gd name="connsiteY3" fmla="*/ 492871 h 657225"/>
              <a:gd name="connsiteX4" fmla="*/ 3422304 w 3706974"/>
              <a:gd name="connsiteY4" fmla="*/ 657225 h 657225"/>
              <a:gd name="connsiteX5" fmla="*/ 328 w 3706974"/>
              <a:gd name="connsiteY5" fmla="*/ 657225 h 657225"/>
              <a:gd name="connsiteX6" fmla="*/ 328 w 3706974"/>
              <a:gd name="connsiteY6" fmla="*/ 0 h 657225"/>
              <a:gd name="connsiteX0" fmla="*/ 328 w 3706974"/>
              <a:gd name="connsiteY0" fmla="*/ 686955 h 1344180"/>
              <a:gd name="connsiteX1" fmla="*/ 3431642 w 3706974"/>
              <a:gd name="connsiteY1" fmla="*/ 686955 h 1344180"/>
              <a:gd name="connsiteX2" fmla="*/ 3705076 w 3706974"/>
              <a:gd name="connsiteY2" fmla="*/ 2535 h 1344180"/>
              <a:gd name="connsiteX3" fmla="*/ 3706974 w 3706974"/>
              <a:gd name="connsiteY3" fmla="*/ 1179826 h 1344180"/>
              <a:gd name="connsiteX4" fmla="*/ 3422304 w 3706974"/>
              <a:gd name="connsiteY4" fmla="*/ 1344180 h 1344180"/>
              <a:gd name="connsiteX5" fmla="*/ 328 w 3706974"/>
              <a:gd name="connsiteY5" fmla="*/ 1344180 h 1344180"/>
              <a:gd name="connsiteX6" fmla="*/ 328 w 3706974"/>
              <a:gd name="connsiteY6" fmla="*/ 686955 h 1344180"/>
              <a:gd name="connsiteX0" fmla="*/ 328 w 3706974"/>
              <a:gd name="connsiteY0" fmla="*/ 755374 h 1412599"/>
              <a:gd name="connsiteX1" fmla="*/ 3081785 w 3706974"/>
              <a:gd name="connsiteY1" fmla="*/ 0 h 1412599"/>
              <a:gd name="connsiteX2" fmla="*/ 3705076 w 3706974"/>
              <a:gd name="connsiteY2" fmla="*/ 70954 h 1412599"/>
              <a:gd name="connsiteX3" fmla="*/ 3706974 w 3706974"/>
              <a:gd name="connsiteY3" fmla="*/ 1248245 h 1412599"/>
              <a:gd name="connsiteX4" fmla="*/ 3422304 w 3706974"/>
              <a:gd name="connsiteY4" fmla="*/ 1412599 h 1412599"/>
              <a:gd name="connsiteX5" fmla="*/ 328 w 3706974"/>
              <a:gd name="connsiteY5" fmla="*/ 1412599 h 1412599"/>
              <a:gd name="connsiteX6" fmla="*/ 328 w 3706974"/>
              <a:gd name="connsiteY6" fmla="*/ 755374 h 1412599"/>
              <a:gd name="connsiteX0" fmla="*/ 328 w 3706974"/>
              <a:gd name="connsiteY0" fmla="*/ 684420 h 1341645"/>
              <a:gd name="connsiteX1" fmla="*/ 3705076 w 3706974"/>
              <a:gd name="connsiteY1" fmla="*/ 0 h 1341645"/>
              <a:gd name="connsiteX2" fmla="*/ 3706974 w 3706974"/>
              <a:gd name="connsiteY2" fmla="*/ 1177291 h 1341645"/>
              <a:gd name="connsiteX3" fmla="*/ 3422304 w 3706974"/>
              <a:gd name="connsiteY3" fmla="*/ 1341645 h 1341645"/>
              <a:gd name="connsiteX4" fmla="*/ 328 w 3706974"/>
              <a:gd name="connsiteY4" fmla="*/ 1341645 h 1341645"/>
              <a:gd name="connsiteX5" fmla="*/ 328 w 3706974"/>
              <a:gd name="connsiteY5" fmla="*/ 684420 h 1341645"/>
              <a:gd name="connsiteX0" fmla="*/ 328 w 3706974"/>
              <a:gd name="connsiteY0" fmla="*/ 0 h 1372843"/>
              <a:gd name="connsiteX1" fmla="*/ 3705076 w 3706974"/>
              <a:gd name="connsiteY1" fmla="*/ 31198 h 1372843"/>
              <a:gd name="connsiteX2" fmla="*/ 3706974 w 3706974"/>
              <a:gd name="connsiteY2" fmla="*/ 1208489 h 1372843"/>
              <a:gd name="connsiteX3" fmla="*/ 3422304 w 3706974"/>
              <a:gd name="connsiteY3" fmla="*/ 1372843 h 1372843"/>
              <a:gd name="connsiteX4" fmla="*/ 328 w 3706974"/>
              <a:gd name="connsiteY4" fmla="*/ 1372843 h 1372843"/>
              <a:gd name="connsiteX5" fmla="*/ 328 w 3706974"/>
              <a:gd name="connsiteY5" fmla="*/ 0 h 1372843"/>
              <a:gd name="connsiteX0" fmla="*/ 8515847 w 12222493"/>
              <a:gd name="connsiteY0" fmla="*/ 0 h 1372843"/>
              <a:gd name="connsiteX1" fmla="*/ 12220595 w 12222493"/>
              <a:gd name="connsiteY1" fmla="*/ 31198 h 1372843"/>
              <a:gd name="connsiteX2" fmla="*/ 12222493 w 12222493"/>
              <a:gd name="connsiteY2" fmla="*/ 1208489 h 1372843"/>
              <a:gd name="connsiteX3" fmla="*/ 11937823 w 12222493"/>
              <a:gd name="connsiteY3" fmla="*/ 1372843 h 1372843"/>
              <a:gd name="connsiteX4" fmla="*/ 0 w 12222493"/>
              <a:gd name="connsiteY4" fmla="*/ 1372843 h 1372843"/>
              <a:gd name="connsiteX5" fmla="*/ 8515847 w 12222493"/>
              <a:gd name="connsiteY5" fmla="*/ 0 h 1372843"/>
              <a:gd name="connsiteX0" fmla="*/ 0 w 12238395"/>
              <a:gd name="connsiteY0" fmla="*/ 111925 h 1341645"/>
              <a:gd name="connsiteX1" fmla="*/ 12236497 w 12238395"/>
              <a:gd name="connsiteY1" fmla="*/ 0 h 1341645"/>
              <a:gd name="connsiteX2" fmla="*/ 12238395 w 12238395"/>
              <a:gd name="connsiteY2" fmla="*/ 1177291 h 1341645"/>
              <a:gd name="connsiteX3" fmla="*/ 11953725 w 12238395"/>
              <a:gd name="connsiteY3" fmla="*/ 1341645 h 1341645"/>
              <a:gd name="connsiteX4" fmla="*/ 15902 w 12238395"/>
              <a:gd name="connsiteY4" fmla="*/ 1341645 h 1341645"/>
              <a:gd name="connsiteX5" fmla="*/ 0 w 12238395"/>
              <a:gd name="connsiteY5" fmla="*/ 111925 h 1341645"/>
              <a:gd name="connsiteX0" fmla="*/ 0 w 12268311"/>
              <a:gd name="connsiteY0" fmla="*/ 0 h 1229720"/>
              <a:gd name="connsiteX1" fmla="*/ 12268302 w 12268311"/>
              <a:gd name="connsiteY1" fmla="*/ 142517 h 1229720"/>
              <a:gd name="connsiteX2" fmla="*/ 12238395 w 12268311"/>
              <a:gd name="connsiteY2" fmla="*/ 1065366 h 1229720"/>
              <a:gd name="connsiteX3" fmla="*/ 11953725 w 12268311"/>
              <a:gd name="connsiteY3" fmla="*/ 1229720 h 1229720"/>
              <a:gd name="connsiteX4" fmla="*/ 15902 w 12268311"/>
              <a:gd name="connsiteY4" fmla="*/ 1229720 h 1229720"/>
              <a:gd name="connsiteX5" fmla="*/ 0 w 12268311"/>
              <a:gd name="connsiteY5" fmla="*/ 0 h 1229720"/>
              <a:gd name="connsiteX0" fmla="*/ 0 w 12238395"/>
              <a:gd name="connsiteY0" fmla="*/ 0 h 1229720"/>
              <a:gd name="connsiteX1" fmla="*/ 12228546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15902 w 12238395"/>
              <a:gd name="connsiteY4" fmla="*/ 1229720 h 1229720"/>
              <a:gd name="connsiteX5" fmla="*/ 0 w 12238395"/>
              <a:gd name="connsiteY5" fmla="*/ 0 h 1229720"/>
              <a:gd name="connsiteX0" fmla="*/ 0 w 12238395"/>
              <a:gd name="connsiteY0" fmla="*/ 0 h 1229720"/>
              <a:gd name="connsiteX1" fmla="*/ 12237782 w 12238395"/>
              <a:gd name="connsiteY1" fmla="*/ 23248 h 1229720"/>
              <a:gd name="connsiteX2" fmla="*/ 12238395 w 12238395"/>
              <a:gd name="connsiteY2" fmla="*/ 1065366 h 1229720"/>
              <a:gd name="connsiteX3" fmla="*/ 11953725 w 12238395"/>
              <a:gd name="connsiteY3" fmla="*/ 1229720 h 1229720"/>
              <a:gd name="connsiteX4" fmla="*/ 40533 w 12238395"/>
              <a:gd name="connsiteY4" fmla="*/ 1229720 h 1229720"/>
              <a:gd name="connsiteX5" fmla="*/ 0 w 12238395"/>
              <a:gd name="connsiteY5" fmla="*/ 0 h 1229720"/>
              <a:gd name="connsiteX0" fmla="*/ 0 w 12198371"/>
              <a:gd name="connsiteY0" fmla="*/ 149164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149164 h 1206472"/>
              <a:gd name="connsiteX0" fmla="*/ 0 w 12198371"/>
              <a:gd name="connsiteY0" fmla="*/ 4461 h 1206472"/>
              <a:gd name="connsiteX1" fmla="*/ 12197758 w 12198371"/>
              <a:gd name="connsiteY1" fmla="*/ 0 h 1206472"/>
              <a:gd name="connsiteX2" fmla="*/ 12198371 w 12198371"/>
              <a:gd name="connsiteY2" fmla="*/ 1042118 h 1206472"/>
              <a:gd name="connsiteX3" fmla="*/ 11913701 w 12198371"/>
              <a:gd name="connsiteY3" fmla="*/ 1206472 h 1206472"/>
              <a:gd name="connsiteX4" fmla="*/ 509 w 12198371"/>
              <a:gd name="connsiteY4" fmla="*/ 1206472 h 1206472"/>
              <a:gd name="connsiteX5" fmla="*/ 0 w 12198371"/>
              <a:gd name="connsiteY5" fmla="*/ 4461 h 120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053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 userDrawn="1"/>
        </p:nvSpPr>
        <p:spPr>
          <a:xfrm rot="10800000" flipH="1">
            <a:off x="4187046" y="4824007"/>
            <a:ext cx="245428" cy="720080"/>
          </a:xfrm>
          <a:prstGeom prst="chevron">
            <a:avLst>
              <a:gd name="adj" fmla="val 635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666528" y="4812307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/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957600"/>
            <a:ext cx="2426350" cy="2953512"/>
          </a:xfrm>
          <a:prstGeom prst="rect">
            <a:avLst/>
          </a:prstGeom>
        </p:spPr>
      </p:pic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604644" y="4934215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24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7824192" y="4934215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icture/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4" y="4395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/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39375-7CB7-4017-A8E7-37036A8B63B4}"/>
              </a:ext>
            </a:extLst>
          </p:cNvPr>
          <p:cNvCxnSpPr>
            <a:cxnSpLocks/>
          </p:cNvCxnSpPr>
          <p:nvPr userDrawn="1"/>
        </p:nvCxnSpPr>
        <p:spPr>
          <a:xfrm flipH="1">
            <a:off x="7032104" y="5319194"/>
            <a:ext cx="374441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7014300" y="4429718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7014300" y="5673138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957600"/>
            <a:ext cx="2426350" cy="295351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5160384" y="569063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 userDrawn="1"/>
        </p:nvCxnSpPr>
        <p:spPr>
          <a:xfrm>
            <a:off x="8216219" y="1844824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154335" y="1948799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60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8373883" y="1948799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cxnSp>
        <p:nvCxnSpPr>
          <p:cNvPr id="62" name="Straight Connector 61"/>
          <p:cNvCxnSpPr>
            <a:cxnSpLocks/>
          </p:cNvCxnSpPr>
          <p:nvPr userDrawn="1"/>
        </p:nvCxnSpPr>
        <p:spPr>
          <a:xfrm flipH="1">
            <a:off x="5159376" y="2830828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/>
          </p:cNvCxnSpPr>
          <p:nvPr userDrawn="1"/>
        </p:nvCxnSpPr>
        <p:spPr>
          <a:xfrm>
            <a:off x="8216219" y="3118860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5154335" y="3222835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65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8373883" y="3222835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cxnSp>
        <p:nvCxnSpPr>
          <p:cNvPr id="66" name="Straight Connector 65"/>
          <p:cNvCxnSpPr>
            <a:cxnSpLocks/>
          </p:cNvCxnSpPr>
          <p:nvPr userDrawn="1"/>
        </p:nvCxnSpPr>
        <p:spPr>
          <a:xfrm flipH="1">
            <a:off x="5159376" y="4104864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 userDrawn="1"/>
        </p:nvCxnSpPr>
        <p:spPr>
          <a:xfrm>
            <a:off x="8216219" y="4342996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41"/>
          <p:cNvSpPr>
            <a:spLocks noGrp="1"/>
          </p:cNvSpPr>
          <p:nvPr>
            <p:ph type="body" sz="quarter" idx="23" hasCustomPrompt="1"/>
          </p:nvPr>
        </p:nvSpPr>
        <p:spPr>
          <a:xfrm>
            <a:off x="5154335" y="4446971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69" name="Text Placeholder 41"/>
          <p:cNvSpPr>
            <a:spLocks noGrp="1"/>
          </p:cNvSpPr>
          <p:nvPr>
            <p:ph type="body" sz="quarter" idx="24" hasCustomPrompt="1"/>
          </p:nvPr>
        </p:nvSpPr>
        <p:spPr>
          <a:xfrm>
            <a:off x="8373883" y="4446971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 flipH="1">
            <a:off x="5159376" y="5329000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/>
          <a:lstStyle>
            <a:lvl1pPr marL="0" indent="0" algn="ctr">
              <a:buFont typeface="Arial" charset="0"/>
              <a:buNone/>
              <a:defRPr sz="3800" i="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Picture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6" y="1385481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59376" y="3141604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823AA8B-5003-49FA-BC03-1C2B8A0AC12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59376" y="4926832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 userDrawn="1"/>
        </p:nvCxnSpPr>
        <p:spPr>
          <a:xfrm flipH="1">
            <a:off x="5159376" y="2932788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 userDrawn="1"/>
        </p:nvCxnSpPr>
        <p:spPr>
          <a:xfrm flipH="1">
            <a:off x="5159376" y="4707246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/>
          <a:lstStyle>
            <a:lvl1pPr marL="0" indent="0" algn="ctr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25" hasCustomPrompt="1"/>
          </p:nvPr>
        </p:nvSpPr>
        <p:spPr>
          <a:xfrm>
            <a:off x="6953585" y="1414739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6953586" y="2142810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30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6953585" y="3187234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31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6953586" y="3915305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9" hasCustomPrompt="1"/>
          </p:nvPr>
        </p:nvSpPr>
        <p:spPr>
          <a:xfrm>
            <a:off x="6953585" y="4961693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Person</a:t>
            </a:r>
          </a:p>
        </p:txBody>
      </p:sp>
      <p:sp>
        <p:nvSpPr>
          <p:cNvPr id="33" name="Text Placeholder 41"/>
          <p:cNvSpPr>
            <a:spLocks noGrp="1"/>
          </p:cNvSpPr>
          <p:nvPr>
            <p:ph type="body" sz="quarter" idx="30" hasCustomPrompt="1"/>
          </p:nvPr>
        </p:nvSpPr>
        <p:spPr>
          <a:xfrm>
            <a:off x="6953586" y="5689764"/>
            <a:ext cx="2929659" cy="5355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60384" y="267779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5160384" y="4433915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78AEAA-A5DE-4FC6-B073-38C0F65BAA34}"/>
              </a:ext>
            </a:extLst>
          </p:cNvPr>
          <p:cNvSpPr/>
          <p:nvPr userDrawn="1"/>
        </p:nvSpPr>
        <p:spPr>
          <a:xfrm>
            <a:off x="5160384" y="6219143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C2F0415-E8E5-4100-9D28-692EBB2C6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83" b="35459"/>
          <a:stretch/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6A93E2-FED8-404D-B45D-DD4BF3CF4D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178857-D7D5-44BA-AE93-24F52AEBD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83" b="35459"/>
          <a:stretch/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4"/>
              </a:buBlip>
              <a:defRPr sz="3600">
                <a:solidFill>
                  <a:schemeClr val="bg1"/>
                </a:solidFill>
              </a:defRPr>
            </a:lvl1pPr>
            <a:lvl2pPr marL="685800" indent="-228600">
              <a:buSzPct val="80000"/>
              <a:buFontTx/>
              <a:buBlip>
                <a:blip r:embed="rId4"/>
              </a:buBlip>
              <a:defRPr sz="2800">
                <a:solidFill>
                  <a:schemeClr val="bg1"/>
                </a:solidFill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SzPct val="80000"/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2E2399-49A3-4309-87FC-15EC665474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sp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sp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  <p:cxnSp>
        <p:nvCxnSpPr>
          <p:cNvPr id="16" name="Straight Connector 15"/>
          <p:cNvCxnSpPr>
            <a:cxnSpLocks/>
          </p:cNvCxnSpPr>
          <p:nvPr userDrawn="1"/>
        </p:nvCxnSpPr>
        <p:spPr>
          <a:xfrm>
            <a:off x="4799856" y="4264803"/>
            <a:ext cx="0" cy="20915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250848" y="4361934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251856" y="5654245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38" hasCustomPrompt="1"/>
          </p:nvPr>
        </p:nvSpPr>
        <p:spPr>
          <a:xfrm>
            <a:off x="5238441" y="5786394"/>
            <a:ext cx="1812607" cy="570103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9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sp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dirty="0" smtClean="0"/>
              <a:t>[PRESENTATION TITLE]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Bennett Jones/Bennett Jones Academy [CHOOSE ONE]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Contact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9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2"/>
              </a:buBlip>
              <a:defRPr sz="3600">
                <a:solidFill>
                  <a:srgbClr val="1D2529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2800">
                <a:solidFill>
                  <a:srgbClr val="1D2529"/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5989859-AA45-4BC6-9014-8A909266B5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[SECTION TITLE]</a:t>
            </a:r>
            <a:endParaRPr lang="en-US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2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3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711" r:id="rId5"/>
    <p:sldLayoutId id="2147483714" r:id="rId6"/>
    <p:sldLayoutId id="2147483715" r:id="rId7"/>
    <p:sldLayoutId id="2147483712" r:id="rId8"/>
    <p:sldLayoutId id="2147483678" r:id="rId9"/>
    <p:sldLayoutId id="2147483713" r:id="rId10"/>
    <p:sldLayoutId id="2147483716" r:id="rId11"/>
    <p:sldLayoutId id="2147483717" r:id="rId12"/>
    <p:sldLayoutId id="2147483693" r:id="rId13"/>
    <p:sldLayoutId id="2147483718" r:id="rId14"/>
    <p:sldLayoutId id="2147483694" r:id="rId15"/>
    <p:sldLayoutId id="2147483719" r:id="rId16"/>
    <p:sldLayoutId id="2147483695" r:id="rId17"/>
    <p:sldLayoutId id="2147483720" r:id="rId18"/>
    <p:sldLayoutId id="2147483696" r:id="rId19"/>
    <p:sldLayoutId id="2147483722" r:id="rId20"/>
    <p:sldLayoutId id="2147483698" r:id="rId21"/>
    <p:sldLayoutId id="2147483721" r:id="rId22"/>
    <p:sldLayoutId id="2147483701" r:id="rId23"/>
    <p:sldLayoutId id="2147483703" r:id="rId24"/>
    <p:sldLayoutId id="2147483705" r:id="rId25"/>
    <p:sldLayoutId id="21474837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28"/>
        </a:buBlip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28"/>
        </a:buBlip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28"/>
        </a:buBlip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28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28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nettjones.com/Jane" TargetMode="External"/><Relationship Id="rId2" Type="http://schemas.openxmlformats.org/officeDocument/2006/relationships/hyperlink" Target="http://www.bennettjones.com/DodgeDavid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341" y="1371600"/>
            <a:ext cx="6550267" cy="1300117"/>
          </a:xfrm>
        </p:spPr>
        <p:txBody>
          <a:bodyPr/>
          <a:lstStyle/>
          <a:p>
            <a:r>
              <a:rPr lang="en-US" sz="3200" dirty="0"/>
              <a:t>Global Economic </a:t>
            </a:r>
            <a:r>
              <a:rPr lang="en-US" sz="3200" dirty="0" smtClean="0"/>
              <a:t>Outlook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b="1" dirty="0" smtClean="0">
                <a:solidFill>
                  <a:srgbClr val="2DAF88"/>
                </a:solidFill>
              </a:rPr>
              <a:t>Wednesday, 22 November,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98790" y="4471176"/>
            <a:ext cx="3025775" cy="587896"/>
          </a:xfrm>
        </p:spPr>
        <p:txBody>
          <a:bodyPr/>
          <a:lstStyle/>
          <a:p>
            <a:r>
              <a:rPr lang="en-US" dirty="0"/>
              <a:t>Presented by</a:t>
            </a:r>
          </a:p>
          <a:p>
            <a:r>
              <a:rPr lang="en-US" dirty="0"/>
              <a:t>David A. </a:t>
            </a:r>
            <a:r>
              <a:rPr lang="en-US" dirty="0" smtClean="0"/>
              <a:t>Dodge</a:t>
            </a:r>
          </a:p>
          <a:p>
            <a:r>
              <a:rPr lang="en-US" dirty="0" smtClean="0"/>
              <a:t>Jane Bird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618741" y="4470513"/>
            <a:ext cx="3382759" cy="587896"/>
          </a:xfrm>
        </p:spPr>
        <p:txBody>
          <a:bodyPr/>
          <a:lstStyle/>
          <a:p>
            <a:r>
              <a:rPr lang="en-US" dirty="0" smtClean="0"/>
              <a:t>Vancouver Board of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91773"/>
            <a:ext cx="10757333" cy="535531"/>
          </a:xfrm>
        </p:spPr>
        <p:txBody>
          <a:bodyPr/>
          <a:lstStyle/>
          <a:p>
            <a:r>
              <a:rPr lang="en-US" dirty="0" smtClean="0"/>
              <a:t>Chinese Policy after the 19</a:t>
            </a:r>
            <a:r>
              <a:rPr lang="en-US" baseline="30000" dirty="0" smtClean="0"/>
              <a:t>th</a:t>
            </a:r>
            <a:r>
              <a:rPr lang="en-US" dirty="0" smtClean="0"/>
              <a:t>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00200"/>
            <a:ext cx="11237136" cy="38010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Change in emphasis from growth at any price to transformation and “modernized economy”.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“Quality instead of Speed”.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 short run, still aim for 6½% growth with little effective change in fiscal or monetary policy.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Belt and Road Initiative </a:t>
            </a:r>
            <a:r>
              <a:rPr lang="en-US" dirty="0" smtClean="0"/>
              <a:t>reinforced at the Congress.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06" y="1766425"/>
            <a:ext cx="8835188" cy="33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0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1"/>
            <a:ext cx="883518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4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91773"/>
            <a:ext cx="10757333" cy="535531"/>
          </a:xfrm>
        </p:spPr>
        <p:txBody>
          <a:bodyPr/>
          <a:lstStyle/>
          <a:p>
            <a:r>
              <a:rPr lang="en-US" dirty="0" smtClean="0"/>
              <a:t>Federal 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76400"/>
            <a:ext cx="11237136" cy="546303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Federal deficit projected (not inappropriately) to remain at about $20B for next two years.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Spending is supportive of “inclusiveness” and current employment: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onsumption (CTB, WITB, housing);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indigenous issues and social infrastructure.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But plans for investment in productivity enhancing infrastructure less clear.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0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91773"/>
            <a:ext cx="10757333" cy="535531"/>
          </a:xfrm>
        </p:spPr>
        <p:txBody>
          <a:bodyPr/>
          <a:lstStyle/>
          <a:p>
            <a:r>
              <a:rPr lang="en-US" dirty="0" smtClean="0"/>
              <a:t>Federal Infrastructure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341632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No clear federal plan for “national” projects.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Lack of emphasis on productivity enhancing investment.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Focus is on “integrated Bilateral Agreements” with provincial, municipal and indigenous partners.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Focus on public transit, social infrastructure.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Not all “new”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2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91773"/>
            <a:ext cx="10757333" cy="535531"/>
          </a:xfrm>
        </p:spPr>
        <p:txBody>
          <a:bodyPr/>
          <a:lstStyle/>
          <a:p>
            <a:r>
              <a:rPr lang="en-US" dirty="0" smtClean="0"/>
              <a:t>Canada Infrastructure Bank -  CIB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52431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New Crown – arms length from government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Responsible for investing $35B in </a:t>
            </a:r>
            <a:r>
              <a:rPr lang="en-US" i="1" dirty="0" smtClean="0"/>
              <a:t>projects that generate revenue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Not a typical commercial bank – CIB will manage a portfolio of investments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Intended to attract private sector and institutional capital to invest alongside governments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91773"/>
            <a:ext cx="10757333" cy="535531"/>
          </a:xfrm>
        </p:spPr>
        <p:txBody>
          <a:bodyPr/>
          <a:lstStyle/>
          <a:p>
            <a:r>
              <a:rPr lang="en-US" dirty="0" smtClean="0"/>
              <a:t>Not Just a Vehicle for Infra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3801041"/>
          </a:xfrm>
        </p:spPr>
        <p:txBody>
          <a:bodyPr/>
          <a:lstStyle/>
          <a:p>
            <a:r>
              <a:rPr lang="en-US" sz="7200" dirty="0" smtClean="0"/>
              <a:t>+</a:t>
            </a:r>
            <a:r>
              <a:rPr lang="en-US" dirty="0" smtClean="0"/>
              <a:t> A vehicle through which a national investment plan can be made 	 and managed </a:t>
            </a:r>
          </a:p>
          <a:p>
            <a:endParaRPr lang="en-US" dirty="0"/>
          </a:p>
          <a:p>
            <a:r>
              <a:rPr lang="en-US" sz="7200" dirty="0" smtClean="0"/>
              <a:t>+</a:t>
            </a:r>
            <a:r>
              <a:rPr lang="en-US" dirty="0" smtClean="0"/>
              <a:t>Expertise to analyze the economics of “hard” projects and create 	 the appropriate commercial structure </a:t>
            </a:r>
            <a:endParaRPr lang="en-US" sz="72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85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91773"/>
            <a:ext cx="10757333" cy="535531"/>
          </a:xfrm>
        </p:spPr>
        <p:txBody>
          <a:bodyPr/>
          <a:lstStyle/>
          <a:p>
            <a:r>
              <a:rPr lang="en-US" dirty="0" smtClean="0"/>
              <a:t>What’s the same/what’s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646400"/>
          </a:xfrm>
        </p:spPr>
        <p:txBody>
          <a:bodyPr/>
          <a:lstStyle/>
          <a:p>
            <a:r>
              <a:rPr lang="en-US" dirty="0" smtClean="0"/>
              <a:t>Infrastructure gap remains large: estimates at $570B</a:t>
            </a:r>
          </a:p>
          <a:p>
            <a:r>
              <a:rPr lang="en-US" dirty="0" smtClean="0"/>
              <a:t>Closing the gap with public finances alone is not the most efficient way to build infrastructure </a:t>
            </a:r>
          </a:p>
          <a:p>
            <a:r>
              <a:rPr lang="en-US" dirty="0" smtClean="0"/>
              <a:t>Private sector and institutional capital can be part of the solution</a:t>
            </a:r>
          </a:p>
          <a:p>
            <a:endParaRPr lang="en-US" dirty="0" smtClean="0"/>
          </a:p>
          <a:p>
            <a:r>
              <a:rPr lang="en-US" dirty="0" smtClean="0"/>
              <a:t>CIB intended to finance </a:t>
            </a:r>
            <a:r>
              <a:rPr lang="en-US" u="sng" dirty="0" smtClean="0"/>
              <a:t>projects that generate revenue</a:t>
            </a:r>
          </a:p>
          <a:p>
            <a:r>
              <a:rPr lang="en-US" dirty="0" smtClean="0"/>
              <a:t>Government has set high level priorities: public transit; green infrastructure; trade and transportation corridors</a:t>
            </a:r>
          </a:p>
          <a:p>
            <a:r>
              <a:rPr lang="en-US" dirty="0" smtClean="0"/>
              <a:t>Likely shift from P3 availability payment, with no revenue risk transfer to the private partner – to </a:t>
            </a:r>
            <a:r>
              <a:rPr lang="en-US" u="sng" dirty="0" smtClean="0"/>
              <a:t>some revenue risk transfer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3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91773"/>
            <a:ext cx="10757333" cy="535531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3725122"/>
          </a:xfrm>
        </p:spPr>
        <p:txBody>
          <a:bodyPr/>
          <a:lstStyle/>
          <a:p>
            <a:r>
              <a:rPr lang="en-US" dirty="0" smtClean="0"/>
              <a:t>off to a bit of a slow start – but board appointed last week</a:t>
            </a:r>
          </a:p>
          <a:p>
            <a:r>
              <a:rPr lang="en-US" dirty="0" smtClean="0"/>
              <a:t>we have a reasonable track record of attracting private capital, but we need to up our game - work harder to quantify – and then monetize - value</a:t>
            </a:r>
          </a:p>
          <a:p>
            <a:r>
              <a:rPr lang="en-US" dirty="0"/>
              <a:t>p</a:t>
            </a:r>
            <a:r>
              <a:rPr lang="en-US" dirty="0" smtClean="0"/>
              <a:t>oliticians don’t like user fees</a:t>
            </a:r>
          </a:p>
          <a:p>
            <a:r>
              <a:rPr lang="en-US" dirty="0" smtClean="0"/>
              <a:t>important to see some reasonable results fairly quickly – avoid being merely a ‘cheerleader’ for infrastructure.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1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80" y="2971800"/>
            <a:ext cx="11237136" cy="1467068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6600" dirty="0" smtClean="0"/>
              <a:t>Thank you. 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5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64073"/>
            <a:ext cx="10757333" cy="590931"/>
          </a:xfrm>
        </p:spPr>
        <p:txBody>
          <a:bodyPr/>
          <a:lstStyle/>
          <a:p>
            <a:r>
              <a:rPr lang="en-US" sz="3600" dirty="0"/>
              <a:t>Recent Economic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397031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The Global Economy has strengthened since last fall.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Much of the considerable slack that </a:t>
            </a:r>
            <a:r>
              <a:rPr lang="en-US" dirty="0" smtClean="0"/>
              <a:t>existed </a:t>
            </a:r>
            <a:r>
              <a:rPr lang="en-US" dirty="0"/>
              <a:t>in advanced </a:t>
            </a:r>
            <a:r>
              <a:rPr lang="en-US" dirty="0" smtClean="0"/>
              <a:t>economies in early 2016 </a:t>
            </a:r>
            <a:r>
              <a:rPr lang="en-US" dirty="0"/>
              <a:t>has been absorbed.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China </a:t>
            </a:r>
            <a:r>
              <a:rPr lang="en-US" dirty="0"/>
              <a:t>continues to grow strongly</a:t>
            </a:r>
            <a:r>
              <a:rPr lang="en-US" dirty="0" smtClean="0"/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Emerging market economies have strengthened.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Global Growth now at notional speed limit of 3½%.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Canadian growth in 2017 far above potential.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286000" y="1342181"/>
            <a:ext cx="8380412" cy="347582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David </a:t>
            </a:r>
            <a:r>
              <a:rPr lang="en-US" sz="3200" dirty="0"/>
              <a:t>A. </a:t>
            </a:r>
            <a:r>
              <a:rPr lang="en-US" sz="3200" dirty="0" smtClean="0"/>
              <a:t>Dodge and Jane Bird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Vancouver Board of Trade</a:t>
            </a:r>
          </a:p>
          <a:p>
            <a:pPr marL="0" indent="0" algn="ctr">
              <a:buNone/>
            </a:pPr>
            <a:r>
              <a:rPr lang="en-US" sz="3200" dirty="0" smtClean="0"/>
              <a:t>Wednesday, 22 November, </a:t>
            </a:r>
            <a:r>
              <a:rPr lang="en-US" sz="3200" dirty="0"/>
              <a:t>2017</a:t>
            </a:r>
          </a:p>
          <a:p>
            <a:pPr marL="0" indent="0" algn="ctr">
              <a:buNone/>
            </a:pPr>
            <a:r>
              <a:rPr lang="en-US" sz="3200" dirty="0" smtClean="0"/>
              <a:t>Vancouver, B.C.</a:t>
            </a:r>
            <a:br>
              <a:rPr lang="en-US" sz="3200" dirty="0" smtClean="0"/>
            </a:br>
            <a:endParaRPr lang="en-US" sz="1400" dirty="0" smtClean="0"/>
          </a:p>
          <a:p>
            <a:pPr marL="0" indent="0">
              <a:buNone/>
            </a:pPr>
            <a:r>
              <a:rPr lang="en-US" sz="2800" i="1" u="sng" dirty="0">
                <a:solidFill>
                  <a:srgbClr val="2DAF88"/>
                </a:solidFill>
                <a:hlinkClick r:id="rId2"/>
              </a:rPr>
              <a:t>http://www.bennettjones.com/DodgeDavid</a:t>
            </a:r>
            <a:r>
              <a:rPr lang="en-US" sz="2800" i="1" u="sng" dirty="0" smtClean="0">
                <a:solidFill>
                  <a:srgbClr val="2DAF88"/>
                </a:solidFill>
                <a:hlinkClick r:id="rId2"/>
              </a:rPr>
              <a:t>/</a:t>
            </a:r>
            <a:endParaRPr lang="en-US" sz="2800" i="1" u="sng" dirty="0">
              <a:solidFill>
                <a:srgbClr val="2DAF88"/>
              </a:solidFill>
            </a:endParaRPr>
          </a:p>
          <a:p>
            <a:pPr marL="0" indent="0">
              <a:buNone/>
            </a:pPr>
            <a:r>
              <a:rPr lang="en-US" sz="2800" i="1" u="sng" dirty="0" smtClean="0">
                <a:solidFill>
                  <a:srgbClr val="2DAF88"/>
                </a:solidFill>
                <a:hlinkClick r:id="rId3"/>
              </a:rPr>
              <a:t>http://www.bennettjones.com/Jane</a:t>
            </a:r>
            <a:r>
              <a:rPr lang="en-US" sz="2800" i="1" u="sng" dirty="0" smtClean="0">
                <a:solidFill>
                  <a:srgbClr val="2DAF88"/>
                </a:solidFill>
              </a:rPr>
              <a:t>Bird/</a:t>
            </a:r>
            <a:endParaRPr lang="en-US" sz="2800" i="1" u="sng" dirty="0">
              <a:solidFill>
                <a:srgbClr val="2DA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64073"/>
            <a:ext cx="10757333" cy="590931"/>
          </a:xfrm>
        </p:spPr>
        <p:txBody>
          <a:bodyPr/>
          <a:lstStyle/>
          <a:p>
            <a:r>
              <a:rPr lang="en-US" sz="3600" dirty="0"/>
              <a:t>Recent </a:t>
            </a:r>
            <a:r>
              <a:rPr lang="en-US" sz="3600" dirty="0" smtClean="0"/>
              <a:t>Global Policy </a:t>
            </a:r>
            <a:r>
              <a:rPr lang="en-US" sz="3600" dirty="0"/>
              <a:t>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00200"/>
            <a:ext cx="11237136" cy="341632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Central Banks are </a:t>
            </a:r>
            <a:r>
              <a:rPr lang="en-US" dirty="0" smtClean="0"/>
              <a:t>raising policy rates slowly but </a:t>
            </a:r>
            <a:r>
              <a:rPr lang="en-US" dirty="0"/>
              <a:t>monetary conditions </a:t>
            </a:r>
            <a:r>
              <a:rPr lang="en-US" dirty="0" smtClean="0"/>
              <a:t>will remain accommodative over most of the next two years.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Now </a:t>
            </a:r>
            <a:r>
              <a:rPr lang="en-US" dirty="0"/>
              <a:t>expect </a:t>
            </a:r>
            <a:r>
              <a:rPr lang="en-US" dirty="0" smtClean="0"/>
              <a:t>only modest </a:t>
            </a:r>
            <a:r>
              <a:rPr lang="en-US" dirty="0"/>
              <a:t>U.S. fiscal stimulation to </a:t>
            </a:r>
            <a:r>
              <a:rPr lang="en-US" dirty="0" smtClean="0"/>
              <a:t>growth.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European policies less “austere” and mildly stimulative.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Chinese fiscal and monetary policy remains expansionary.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U.S. trade policy unsettling.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64073"/>
            <a:ext cx="10757333" cy="590931"/>
          </a:xfrm>
        </p:spPr>
        <p:txBody>
          <a:bodyPr/>
          <a:lstStyle/>
          <a:p>
            <a:r>
              <a:rPr lang="en-US" sz="3600" dirty="0"/>
              <a:t>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86" y="1412036"/>
            <a:ext cx="11237136" cy="4247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Short-term Prospects for Output Growth </a:t>
            </a:r>
            <a:r>
              <a:rPr lang="en-US" dirty="0" smtClean="0"/>
              <a:t>(%)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16351"/>
              </p:ext>
            </p:extLst>
          </p:nvPr>
        </p:nvGraphicFramePr>
        <p:xfrm>
          <a:off x="990600" y="2127040"/>
          <a:ext cx="9906000" cy="3364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478477889"/>
                    </a:ext>
                  </a:extLst>
                </a:gridCol>
                <a:gridCol w="1584678">
                  <a:extLst>
                    <a:ext uri="{9D8B030D-6E8A-4147-A177-3AD203B41FA5}">
                      <a16:colId xmlns:a16="http://schemas.microsoft.com/office/drawing/2014/main" val="352120902"/>
                    </a:ext>
                  </a:extLst>
                </a:gridCol>
                <a:gridCol w="1742722">
                  <a:extLst>
                    <a:ext uri="{9D8B030D-6E8A-4147-A177-3AD203B41FA5}">
                      <a16:colId xmlns:a16="http://schemas.microsoft.com/office/drawing/2014/main" val="283755071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455678778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328589823"/>
                    </a:ext>
                  </a:extLst>
                </a:gridCol>
              </a:tblGrid>
              <a:tr h="397884">
                <a:tc>
                  <a:txBody>
                    <a:bodyPr/>
                    <a:lstStyle/>
                    <a:p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Share (%)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983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2DAF8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Canada</a:t>
                      </a:r>
                      <a:endParaRPr lang="en-US" sz="1600" b="1" dirty="0">
                        <a:solidFill>
                          <a:srgbClr val="2DAF8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 (2.4)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059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2DAF8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United States</a:t>
                      </a:r>
                      <a:endParaRPr lang="en-US" sz="1600" b="1" dirty="0">
                        <a:solidFill>
                          <a:srgbClr val="2DAF8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16.4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 (2.3)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2.0 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13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2DAF8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Euro area</a:t>
                      </a:r>
                      <a:endParaRPr lang="en-US" sz="1600" b="1" dirty="0">
                        <a:solidFill>
                          <a:srgbClr val="2DAF8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12.3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 (1.5)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1.9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38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2DAF8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Japan</a:t>
                      </a:r>
                      <a:endParaRPr lang="en-US" sz="1600" b="1" dirty="0">
                        <a:solidFill>
                          <a:srgbClr val="2DAF8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4.6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1.5 (0.6)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0.8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35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2DAF8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Advanced economies</a:t>
                      </a:r>
                      <a:r>
                        <a:rPr lang="en-US" sz="1200" b="1" baseline="30000" dirty="0" smtClean="0">
                          <a:solidFill>
                            <a:srgbClr val="2DAF8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baseline="30000" dirty="0">
                        <a:solidFill>
                          <a:srgbClr val="2DAF8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34.8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 (1.8)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2.0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563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2DAF8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China</a:t>
                      </a:r>
                      <a:endParaRPr lang="en-US" sz="1600" b="1" dirty="0">
                        <a:solidFill>
                          <a:srgbClr val="2DAF8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6.7 (5.7)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6.5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6.3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7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2DAF8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Rest of World</a:t>
                      </a:r>
                      <a:endParaRPr lang="en-US" sz="1600" b="1" dirty="0">
                        <a:solidFill>
                          <a:srgbClr val="2DAF8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48.2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(3.2)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342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2DAF8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World</a:t>
                      </a:r>
                      <a:endParaRPr lang="en-US" sz="1600" b="1" dirty="0">
                        <a:solidFill>
                          <a:srgbClr val="2DAF8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 (3.1)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9297707"/>
                  </a:ext>
                </a:extLst>
              </a:tr>
            </a:tbl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990600" y="5638800"/>
            <a:ext cx="11237136" cy="2862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lain"/>
            </a:pPr>
            <a:r>
              <a:rPr lang="en-US" sz="1400" dirty="0" smtClean="0"/>
              <a:t>Weighted </a:t>
            </a:r>
            <a:r>
              <a:rPr lang="en-US" sz="1400" dirty="0"/>
              <a:t>average of Canada, United States, Euro area and Japan</a:t>
            </a:r>
            <a:r>
              <a:rPr lang="en-US" sz="1400" dirty="0" smtClean="0"/>
              <a:t>. Figures in brackets from Fall 2016 Outlook.</a:t>
            </a:r>
          </a:p>
        </p:txBody>
      </p:sp>
    </p:spTree>
    <p:extLst>
      <p:ext uri="{BB962C8B-B14F-4D97-AF65-F5344CB8AC3E}">
        <p14:creationId xmlns:p14="http://schemas.microsoft.com/office/powerpoint/2010/main" val="4354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91773"/>
            <a:ext cx="10757333" cy="535531"/>
          </a:xfrm>
        </p:spPr>
        <p:txBody>
          <a:bodyPr/>
          <a:lstStyle/>
          <a:p>
            <a:r>
              <a:rPr lang="en-US" dirty="0" smtClean="0"/>
              <a:t>Global Issues with Implications for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26930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Lack of progress on NAFTA negotiations.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Uncertainty re monetary and fiscal policy.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Chinese economic policy after the 19</a:t>
            </a:r>
            <a:r>
              <a:rPr lang="en-US" baseline="30000" dirty="0" smtClean="0"/>
              <a:t>th</a:t>
            </a:r>
            <a:r>
              <a:rPr lang="en-US" dirty="0" smtClean="0"/>
              <a:t> Congress.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U.S. debate on tax cuts.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1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91773"/>
            <a:ext cx="10757333" cy="535531"/>
          </a:xfrm>
        </p:spPr>
        <p:txBody>
          <a:bodyPr/>
          <a:lstStyle/>
          <a:p>
            <a:r>
              <a:rPr lang="en-US" dirty="0" smtClean="0"/>
              <a:t>NAFTA (Status)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371600"/>
            <a:ext cx="11237136" cy="42421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Negotiations going very badly on main issues.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American position totally unacceptable.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American objective to discourage investment in Mexico and Canada.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U.S. negotiators have no desire or authority to make a deal now.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U.S. business just waking up.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4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91773"/>
            <a:ext cx="10757333" cy="535531"/>
          </a:xfrm>
        </p:spPr>
        <p:txBody>
          <a:bodyPr/>
          <a:lstStyle/>
          <a:p>
            <a:r>
              <a:rPr lang="en-US" dirty="0" smtClean="0"/>
              <a:t>NAFTA (Implications for Business)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600200"/>
            <a:ext cx="11237136" cy="39292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Do not panic; stay cool; rag the puck.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Support “team Canada” offensive in U.S.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Prepare for long period of uncertainty before some sort of arrangement will be reached.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Prepare for U.S. withdrawal; prepare a “Plan B”.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8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64073"/>
            <a:ext cx="10757333" cy="590931"/>
          </a:xfrm>
        </p:spPr>
        <p:txBody>
          <a:bodyPr/>
          <a:lstStyle/>
          <a:p>
            <a:r>
              <a:rPr lang="en-US" sz="3600" dirty="0" smtClean="0"/>
              <a:t>Monetary Policy </a:t>
            </a:r>
            <a:r>
              <a:rPr lang="en-US" sz="3600" dirty="0"/>
              <a:t>Conundrum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3785652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Why do central banks say policy is “data dependent”?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Unemployment </a:t>
            </a:r>
            <a:r>
              <a:rPr lang="en-US" dirty="0"/>
              <a:t>is low and falling indicating strong </a:t>
            </a:r>
            <a:r>
              <a:rPr lang="en-US" dirty="0" smtClean="0"/>
              <a:t>demand and little slack</a:t>
            </a:r>
            <a:r>
              <a:rPr lang="en-US" dirty="0"/>
              <a:t> </a:t>
            </a:r>
            <a:r>
              <a:rPr lang="en-US" dirty="0" smtClean="0"/>
              <a:t>in the U.S. and Canadian economy.</a:t>
            </a:r>
            <a:endParaRPr lang="en-US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But </a:t>
            </a:r>
            <a:r>
              <a:rPr lang="en-US" dirty="0"/>
              <a:t>prices and wages in North America are not yet accelerating. </a:t>
            </a:r>
            <a:endParaRPr lang="en-US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Inflation is still stubbornly below target.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3" y="391773"/>
            <a:ext cx="10757333" cy="535531"/>
          </a:xfrm>
        </p:spPr>
        <p:txBody>
          <a:bodyPr/>
          <a:lstStyle/>
          <a:p>
            <a:r>
              <a:rPr lang="en-US" dirty="0" smtClean="0"/>
              <a:t>Implication for Interest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447800"/>
            <a:ext cx="11237136" cy="4524315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Federal Reserve favours slow removal of accommodation.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Federal Reserve likely to raise policy rate to about 2% by end 2018.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Bank of Canada likely to raise policy rate to about 1¾% by end 2018.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Bank of Canada and Federal Reserve policy rates “should” be nearer to 3% at the end of 2019.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And 10 year government bonds 3½ to 4%.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327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ennett Jones 2017">
      <a:dk1>
        <a:srgbClr val="000000"/>
      </a:dk1>
      <a:lt1>
        <a:srgbClr val="FFFFFF"/>
      </a:lt1>
      <a:dk2>
        <a:srgbClr val="1D2529"/>
      </a:dk2>
      <a:lt2>
        <a:srgbClr val="EAEAEA"/>
      </a:lt2>
      <a:accent1>
        <a:srgbClr val="2DAF88"/>
      </a:accent1>
      <a:accent2>
        <a:srgbClr val="99BE3C"/>
      </a:accent2>
      <a:accent3>
        <a:srgbClr val="D17C2C"/>
      </a:accent3>
      <a:accent4>
        <a:srgbClr val="0076BB"/>
      </a:accent4>
      <a:accent5>
        <a:srgbClr val="D7DF23"/>
      </a:accent5>
      <a:accent6>
        <a:srgbClr val="00998D"/>
      </a:accent6>
      <a:hlink>
        <a:srgbClr val="00998D"/>
      </a:hlink>
      <a:folHlink>
        <a:srgbClr val="25414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 Template.PPTX [Read-Only]" id="{5B8BFD7A-ED62-46CB-9386-6DCAFD5263EF}" vid="{AB7DA129-354C-4669-89CD-1B2C7065C3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929</Words>
  <Application>Microsoft Office PowerPoint</Application>
  <PresentationFormat>Widescreen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Custom Design</vt:lpstr>
      <vt:lpstr>Global Economic Outlook   Wednesday, 22 November, 2017</vt:lpstr>
      <vt:lpstr>Recent Economic Developments</vt:lpstr>
      <vt:lpstr>Recent Global Policy Developments</vt:lpstr>
      <vt:lpstr>Outlook</vt:lpstr>
      <vt:lpstr>Global Issues with Implications for Canada</vt:lpstr>
      <vt:lpstr>NAFTA (Status)</vt:lpstr>
      <vt:lpstr>NAFTA (Implications for Business)</vt:lpstr>
      <vt:lpstr>Monetary Policy Conundrum</vt:lpstr>
      <vt:lpstr>Implication for Interest Rates</vt:lpstr>
      <vt:lpstr>Chinese Policy after the 19th Congress</vt:lpstr>
      <vt:lpstr>PowerPoint Presentation</vt:lpstr>
      <vt:lpstr>PowerPoint Presentation</vt:lpstr>
      <vt:lpstr>Federal Fiscal Policy</vt:lpstr>
      <vt:lpstr>Federal Infrastructure Program</vt:lpstr>
      <vt:lpstr>Canada Infrastructure Bank -  CIB</vt:lpstr>
      <vt:lpstr>Not Just a Vehicle for Infra Investment</vt:lpstr>
      <vt:lpstr>What’s the same/what’s different?</vt:lpstr>
      <vt:lpstr>Challenges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Economic Outlook   Wednesday, 22 November, 2017</dc:title>
  <dc:creator>Marie Blachuras</dc:creator>
  <cp:lastModifiedBy>Karyn Highet</cp:lastModifiedBy>
  <cp:revision>1</cp:revision>
  <cp:lastPrinted>2017-11-29T15:13:58Z</cp:lastPrinted>
  <dcterms:modified xsi:type="dcterms:W3CDTF">2017-12-14T19:11:06Z</dcterms:modified>
</cp:coreProperties>
</file>